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 bookmarkIdSeed="11">
  <p:sldMasterIdLst>
    <p:sldMasterId id="2147483648" r:id="rId1"/>
  </p:sldMasterIdLst>
  <p:sldIdLst>
    <p:sldId id="256" r:id="rId2"/>
    <p:sldId id="257" r:id="rId3"/>
    <p:sldId id="259" r:id="rId4"/>
    <p:sldId id="260" r:id="rId5"/>
    <p:sldId id="261" r:id="rId6"/>
    <p:sldId id="258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9" r:id="rId23"/>
    <p:sldId id="277" r:id="rId24"/>
    <p:sldId id="278" r:id="rId25"/>
    <p:sldId id="280" r:id="rId26"/>
    <p:sldId id="283" r:id="rId27"/>
    <p:sldId id="281" r:id="rId28"/>
    <p:sldId id="284" r:id="rId29"/>
    <p:sldId id="282" r:id="rId30"/>
    <p:sldId id="285" r:id="rId31"/>
    <p:sldId id="286" r:id="rId32"/>
    <p:sldId id="287" r:id="rId3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9" d="100"/>
          <a:sy n="79" d="100"/>
        </p:scale>
        <p:origin x="85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12/16/2024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12/16/2024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12/16/2024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12/16/2024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12/16/2024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12/16/2024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12/16/2024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12/16/2024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12/16/2024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12/16/2024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12/16/2024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12/16/2024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2D6F06-F3A4-6B90-0A93-3B4A06EB74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40794" y="386944"/>
            <a:ext cx="9510409" cy="2387600"/>
          </a:xfrm>
        </p:spPr>
        <p:txBody>
          <a:bodyPr>
            <a:normAutofit fontScale="90000"/>
          </a:bodyPr>
          <a:lstStyle/>
          <a:p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Linux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网络管理综合实验作业</a:t>
            </a:r>
            <a:b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</a:b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FTP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与</a:t>
            </a: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DNS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综合配置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B9A4AEA-C4A5-31A5-F1A9-DBA1C9136F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9" y="3621494"/>
            <a:ext cx="9144000" cy="1655762"/>
          </a:xfrm>
        </p:spPr>
        <p:txBody>
          <a:bodyPr/>
          <a:lstStyle/>
          <a:p>
            <a:r>
              <a:rPr lang="zh-CN" altLang="en-US" dirty="0"/>
              <a:t>物联网</a:t>
            </a:r>
            <a:r>
              <a:rPr lang="en-US" altLang="zh-CN" dirty="0"/>
              <a:t>22-1 	</a:t>
            </a:r>
            <a:r>
              <a:rPr lang="zh-CN" altLang="en-US" b="1" dirty="0">
                <a:solidFill>
                  <a:srgbClr val="FF0000"/>
                </a:solidFill>
              </a:rPr>
              <a:t>黄栩烽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BF5F4E5-6589-6E7D-F86B-F7CDA07DBB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7792" y="4107101"/>
            <a:ext cx="1905000" cy="19050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716B4F25-8BAF-E5BC-5D58-7AD178D947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9210" y="3951457"/>
            <a:ext cx="2305454" cy="2305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1667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C08680A-3E8E-36E9-6E0F-FF1D13ADE7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i="0" dirty="0">
                <a:effectLst/>
                <a:latin typeface="Roboto"/>
              </a:rPr>
              <a:t>二、</a:t>
            </a:r>
            <a:r>
              <a:rPr lang="en-US" altLang="zh-CN" b="1" i="0" dirty="0">
                <a:effectLst/>
                <a:latin typeface="Roboto"/>
              </a:rPr>
              <a:t>FTP </a:t>
            </a:r>
            <a:r>
              <a:rPr lang="zh-CN" altLang="en-US" b="1" i="0" dirty="0">
                <a:effectLst/>
                <a:latin typeface="Roboto"/>
              </a:rPr>
              <a:t>服务器基础配置流程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3CC2E1F-BF33-343A-EFF5-2175798067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6791"/>
            <a:ext cx="10515600" cy="4351338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作为以后的</a:t>
            </a: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FTP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进行预实验，确保目前的网络环境能使最基础的配置能生效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服务器和客户机的</a:t>
            </a: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ftp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服务均能有效与</a:t>
            </a:r>
            <a:r>
              <a:rPr lang="en-US" altLang="zh-CN" sz="2400" dirty="0" err="1">
                <a:latin typeface="楷体" panose="02010609060101010101" pitchFamily="49" charset="-122"/>
                <a:ea typeface="楷体" panose="02010609060101010101" pitchFamily="49" charset="-122"/>
              </a:rPr>
              <a:t>vsftpd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服务通信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服务器 </a:t>
            </a: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IP 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地址：</a:t>
            </a: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192.168.124.128​</a:t>
            </a:r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71236DC-B88D-9567-53C8-B1933FA9C6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835" y="2752354"/>
            <a:ext cx="10161971" cy="4017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8660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BDE3B6-78FE-5B01-3DA8-C421019476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ADF280-DF93-341E-61DF-58EACD44A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2A20D26-7B49-13E1-ACC4-9500768F22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DBC11C8-792C-C8B1-3C29-F9A1993B52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028" y="2523688"/>
            <a:ext cx="9708721" cy="273581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52B41E4-DFB0-4BC1-9288-4836822837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84108"/>
            <a:ext cx="9952582" cy="2034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0292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BFB3D0-1200-574D-0CFB-CBDF139B27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C13DA99-4C68-0698-F834-4D8432D6E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B76FE92-4DB0-3D12-2CFC-B4CE9ACDEB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275A7C7-EB4A-8D7F-0AF2-029ED0ABE1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5125"/>
            <a:ext cx="10272650" cy="445046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9090DF2-1145-3FF8-1011-C8993D3E45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687805"/>
            <a:ext cx="10097375" cy="3170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2067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B35B7C-8EC6-6159-08E1-5D1C827F55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3743EDE-89ED-03B8-F444-08367FC9A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0155D62-EDB3-6BF4-B93B-E259F85F2D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489F794-CEA4-220E-9DB0-2E9B30D32F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899" y="296908"/>
            <a:ext cx="10402201" cy="6264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9147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357F54-7F4A-7FC3-2C0E-85FE6DDC36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0B08F3C-F7CB-2627-1358-931D0506D5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57F87A8-FB06-75C7-3EAC-A887373112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890" y="129624"/>
            <a:ext cx="9175275" cy="6363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411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BE21B8-82F1-AB1F-26D5-52C4BF63B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8E44129-C1EC-5F12-84A0-E7D7FC1124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FEEFFD7-6AA1-B0E3-4919-358A7BFD10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681037"/>
            <a:ext cx="2370025" cy="4808637"/>
          </a:xfrm>
          <a:prstGeom prst="rect">
            <a:avLst/>
          </a:prstGeom>
        </p:spPr>
      </p:pic>
      <p:pic>
        <p:nvPicPr>
          <p:cNvPr id="4098" name="Picture 2" descr="image">
            <a:extLst>
              <a:ext uri="{FF2B5EF4-FFF2-40B4-BE49-F238E27FC236}">
                <a16:creationId xmlns:a16="http://schemas.microsoft.com/office/drawing/2014/main" id="{ECDE362B-E10C-7E4A-5498-B321CF36E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5498" y="793121"/>
            <a:ext cx="7401303" cy="4346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7" name="Picture" descr="image">
            <a:extLst>
              <a:ext uri="{FF2B5EF4-FFF2-40B4-BE49-F238E27FC236}">
                <a16:creationId xmlns:a16="http://schemas.microsoft.com/office/drawing/2014/main" id="{6B512DA1-A8EC-2D58-7BBA-9B97696869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6845" y="5386158"/>
            <a:ext cx="2727325" cy="517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3">
            <a:extLst>
              <a:ext uri="{FF2B5EF4-FFF2-40B4-BE49-F238E27FC236}">
                <a16:creationId xmlns:a16="http://schemas.microsoft.com/office/drawing/2014/main" id="{7C64C7C6-4462-365B-81FF-F0708F0708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46366" y="124619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BA989EC-D657-ADC0-75B0-C44127B312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46366" y="325675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Aptos"/>
                <a:cs typeface="Times New Roman" panose="02020603050405020304" pitchFamily="18" charset="0"/>
              </a:rPr>
              <a:t>​</a:t>
            </a:r>
            <a:endParaRPr kumimoji="0" lang="en-US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F2681199-7FF7-82D6-7C67-33217003F1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46366" y="3774282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Aptos"/>
                <a:cs typeface="Times New Roman" panose="02020603050405020304" pitchFamily="18" charset="0"/>
              </a:rPr>
              <a:t>​</a:t>
            </a:r>
            <a:r>
              <a:rPr kumimoji="0" lang="en-US" altLang="zh-CN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en-US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9211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E6F9DF-5878-02C8-7896-BA9973A9B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b="1" i="0" dirty="0">
                <a:effectLst/>
                <a:latin typeface="Roboto"/>
              </a:rPr>
              <a:t>三、</a:t>
            </a:r>
            <a:r>
              <a:rPr lang="en-US" altLang="zh-CN" b="1" i="0" dirty="0">
                <a:effectLst/>
                <a:latin typeface="Roboto"/>
              </a:rPr>
              <a:t>DNS </a:t>
            </a:r>
            <a:r>
              <a:rPr lang="zh-CN" altLang="en-US" b="1" i="0" dirty="0">
                <a:effectLst/>
                <a:latin typeface="Roboto"/>
              </a:rPr>
              <a:t>服务器配置流程：</a:t>
            </a:r>
            <a:br>
              <a:rPr lang="en-US" altLang="zh-CN" b="1" i="0" dirty="0">
                <a:effectLst/>
                <a:latin typeface="Roboto"/>
              </a:rPr>
            </a:br>
            <a:r>
              <a:rPr lang="zh-CN" altLang="en-US" b="1" i="0" dirty="0">
                <a:effectLst/>
                <a:latin typeface="Roboto"/>
              </a:rPr>
              <a:t>正向解析、反向解析、负载均衡</a:t>
            </a:r>
            <a:br>
              <a:rPr lang="zh-CN" altLang="en-US" b="1" i="0" dirty="0">
                <a:effectLst/>
                <a:latin typeface="Roboto"/>
              </a:rPr>
            </a:b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5680E815-D7B5-99E2-F0A6-9F2864C1A7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34248" y="1825625"/>
            <a:ext cx="8523503" cy="4351338"/>
          </a:xfrm>
        </p:spPr>
      </p:pic>
    </p:spTree>
    <p:extLst>
      <p:ext uri="{BB962C8B-B14F-4D97-AF65-F5344CB8AC3E}">
        <p14:creationId xmlns:p14="http://schemas.microsoft.com/office/powerpoint/2010/main" val="24969397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87C713-B3FE-78F8-CF23-B1DB7DE3F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6241284-E02F-B14B-6763-8D6FCB7BA9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09181A5-86EF-0726-E495-0A1E656B8C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5125"/>
            <a:ext cx="8855207" cy="5418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3891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7023D7A-2A81-E6C4-B960-69348CD67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7D79EF9-4C41-27E0-4F43-4670563819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Picture" descr="image">
            <a:extLst>
              <a:ext uri="{FF2B5EF4-FFF2-40B4-BE49-F238E27FC236}">
                <a16:creationId xmlns:a16="http://schemas.microsoft.com/office/drawing/2014/main" id="{65385E54-EE5B-C5C2-A519-905C2BD0BFD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 bwMode="auto">
          <a:xfrm>
            <a:off x="416715" y="181822"/>
            <a:ext cx="7569694" cy="1692167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id="5" name="Picture" descr="image">
            <a:extLst>
              <a:ext uri="{FF2B5EF4-FFF2-40B4-BE49-F238E27FC236}">
                <a16:creationId xmlns:a16="http://schemas.microsoft.com/office/drawing/2014/main" id="{384722CD-A34E-7F04-3480-18E6B1CB91E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 bwMode="auto">
          <a:xfrm>
            <a:off x="0" y="2462844"/>
            <a:ext cx="7673502" cy="2298914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id="6" name="Picture" descr="image">
            <a:extLst>
              <a:ext uri="{FF2B5EF4-FFF2-40B4-BE49-F238E27FC236}">
                <a16:creationId xmlns:a16="http://schemas.microsoft.com/office/drawing/2014/main" id="{B6BC75B2-C88C-D8A4-6750-2905D6697AA8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 bwMode="auto">
          <a:xfrm>
            <a:off x="7816997" y="2279542"/>
            <a:ext cx="5334000" cy="702945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id="7" name="Picture" descr="image">
            <a:extLst>
              <a:ext uri="{FF2B5EF4-FFF2-40B4-BE49-F238E27FC236}">
                <a16:creationId xmlns:a16="http://schemas.microsoft.com/office/drawing/2014/main" id="{D8D48A79-7113-BFAA-EB88-4E1C3AA7E10B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 bwMode="auto">
          <a:xfrm>
            <a:off x="7816997" y="3768617"/>
            <a:ext cx="5334000" cy="2256155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8891977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A98604-25BE-D40D-236D-733626B22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A168C3FC-7D52-45D1-782A-CB16FF971E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365125"/>
            <a:ext cx="4490332" cy="203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zh-CN" altLang="en-US" sz="3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/>
                <a:ea typeface="等线" panose="02010600030101010101" pitchFamily="2" charset="-122"/>
                <a:cs typeface="Times New Roman" panose="02020603050405020304" pitchFamily="18" charset="0"/>
              </a:rPr>
              <a:t>编辑正向区域文件</a:t>
            </a:r>
            <a:endParaRPr kumimoji="0" lang="zh-CN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zh-CN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cd /var/named</a:t>
            </a:r>
            <a:br>
              <a:rPr kumimoji="0" lang="en-US" altLang="zh-CN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</a:br>
            <a:r>
              <a:rPr kumimoji="0" lang="en-US" altLang="zh-CN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vim </a:t>
            </a:r>
            <a:r>
              <a:rPr kumimoji="0" lang="en-US" altLang="zh-CN" sz="3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long.com.zone</a:t>
            </a:r>
            <a:endParaRPr kumimoji="0" lang="en-US" altLang="zh-CN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5121" name="Picture" descr="image">
            <a:extLst>
              <a:ext uri="{FF2B5EF4-FFF2-40B4-BE49-F238E27FC236}">
                <a16:creationId xmlns:a16="http://schemas.microsoft.com/office/drawing/2014/main" id="{E52B392D-8D9F-1775-30D7-57E7EA79BA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2479675"/>
            <a:ext cx="5334000" cy="3832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3">
            <a:extLst>
              <a:ext uri="{FF2B5EF4-FFF2-40B4-BE49-F238E27FC236}">
                <a16:creationId xmlns:a16="http://schemas.microsoft.com/office/drawing/2014/main" id="{CD0518C3-1B0C-EEBD-DCBC-875A2FAE25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9771" y="63119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D7151B1-1047-DEC1-20C3-FB3387D782C7}"/>
              </a:ext>
            </a:extLst>
          </p:cNvPr>
          <p:cNvSpPr txBox="1"/>
          <p:nvPr/>
        </p:nvSpPr>
        <p:spPr>
          <a:xfrm>
            <a:off x="6733972" y="633323"/>
            <a:ext cx="6094378" cy="13285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spcAft>
                <a:spcPts val="1000"/>
              </a:spcAft>
            </a:pPr>
            <a:r>
              <a:rPr lang="en-US" altLang="zh-CN" sz="3600" b="1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编辑反向区域文件</a:t>
            </a:r>
            <a:endParaRPr lang="zh-CN" altLang="zh-CN" sz="3600" dirty="0">
              <a:effectLst/>
              <a:latin typeface="Aptos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lvl="0" latinLnBrk="1">
              <a:spcAft>
                <a:spcPts val="1000"/>
              </a:spcAft>
            </a:pPr>
            <a:r>
              <a:rPr lang="en-US" altLang="zh-CN" sz="3600" dirty="0"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vim 192.168.124.zone</a:t>
            </a:r>
            <a:endParaRPr lang="zh-CN" altLang="zh-CN" sz="3600" dirty="0">
              <a:effectLst/>
              <a:latin typeface="Consolas" panose="020B0609020204030204" pitchFamily="49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8" name="Picture" descr="image">
            <a:extLst>
              <a:ext uri="{FF2B5EF4-FFF2-40B4-BE49-F238E27FC236}">
                <a16:creationId xmlns:a16="http://schemas.microsoft.com/office/drawing/2014/main" id="{E7765951-6F3D-EE28-9BCF-BC9278D3AFB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 bwMode="auto">
          <a:xfrm>
            <a:off x="6890831" y="2637096"/>
            <a:ext cx="5219700" cy="3403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41704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EE0631-F3BE-0569-A85F-DABA2480A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实验任务与要求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58E06CA-458C-EC8A-7789-A454FE5B07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0" indent="-342900">
              <a:spcAft>
                <a:spcPts val="1000"/>
              </a:spcAft>
              <a:buFont typeface="+mj-ea"/>
              <a:buAutoNum type="ea1JpnKorPlain"/>
            </a:pPr>
            <a:r>
              <a:rPr lang="en-US" altLang="zh-CN" sz="2400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宋体" panose="02010600030101010101" pitchFamily="2" charset="-122"/>
              </a:rPr>
              <a:t> </a:t>
            </a:r>
            <a:r>
              <a:rPr lang="zh-CN" altLang="zh-CN" sz="2400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宋体" panose="02010600030101010101" pitchFamily="2" charset="-122"/>
              </a:rPr>
              <a:t>搭建至少任意两种服务，</a:t>
            </a:r>
            <a:r>
              <a:rPr lang="zh-CN" altLang="en-US" sz="2400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宋体" panose="02010600030101010101" pitchFamily="2" charset="-122"/>
              </a:rPr>
              <a:t>我选择</a:t>
            </a:r>
            <a:r>
              <a:rPr lang="en-US" altLang="zh-CN" sz="2400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宋体" panose="02010600030101010101" pitchFamily="2" charset="-122"/>
              </a:rPr>
              <a:t>DNS</a:t>
            </a:r>
            <a:r>
              <a:rPr lang="zh-CN" altLang="en-US" sz="2400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宋体" panose="02010600030101010101" pitchFamily="2" charset="-122"/>
              </a:rPr>
              <a:t>和</a:t>
            </a:r>
            <a:r>
              <a:rPr lang="en-US" altLang="zh-CN" sz="2400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宋体" panose="02010600030101010101" pitchFamily="2" charset="-122"/>
              </a:rPr>
              <a:t>FTP</a:t>
            </a:r>
            <a:r>
              <a:rPr lang="zh-CN" altLang="en-US" sz="2400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宋体" panose="02010600030101010101" pitchFamily="2" charset="-122"/>
              </a:rPr>
              <a:t>。</a:t>
            </a:r>
            <a:endParaRPr lang="en-US" altLang="zh-CN" sz="2400" dirty="0">
              <a:effectLst/>
              <a:latin typeface="楷体" panose="02010609060101010101" pitchFamily="49" charset="-122"/>
              <a:ea typeface="楷体" panose="02010609060101010101" pitchFamily="49" charset="-122"/>
              <a:cs typeface="宋体" panose="02010600030101010101" pitchFamily="2" charset="-122"/>
            </a:endParaRPr>
          </a:p>
          <a:p>
            <a:pPr marL="342900" lvl="0" indent="-342900">
              <a:spcAft>
                <a:spcPts val="1000"/>
              </a:spcAft>
              <a:buFont typeface="+mj-ea"/>
              <a:buAutoNum type="ea1JpnKorPlain"/>
            </a:pPr>
            <a:r>
              <a:rPr lang="en-US" altLang="zh-CN" sz="2400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宋体" panose="02010600030101010101" pitchFamily="2" charset="-122"/>
              </a:rPr>
              <a:t> </a:t>
            </a:r>
            <a:r>
              <a:rPr lang="zh-CN" altLang="zh-CN" sz="2400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宋体" panose="02010600030101010101" pitchFamily="2" charset="-122"/>
              </a:rPr>
              <a:t>访问服务域名可以用搭建的</a:t>
            </a:r>
            <a:r>
              <a:rPr lang="en-US" altLang="zh-CN" sz="2400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宋体" panose="02010600030101010101" pitchFamily="2" charset="-122"/>
              </a:rPr>
              <a:t>DNS</a:t>
            </a:r>
            <a:r>
              <a:rPr lang="zh-CN" altLang="zh-CN" sz="2400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宋体" panose="02010600030101010101" pitchFamily="2" charset="-122"/>
              </a:rPr>
              <a:t>正常解析，可以实现负载均衡，实现反解</a:t>
            </a:r>
            <a:r>
              <a:rPr lang="zh-CN" altLang="en-US" sz="2400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宋体" panose="02010600030101010101" pitchFamily="2" charset="-122"/>
              </a:rPr>
              <a:t>。</a:t>
            </a:r>
            <a:endParaRPr lang="en-US" altLang="zh-CN" sz="2400" dirty="0">
              <a:effectLst/>
              <a:latin typeface="楷体" panose="02010609060101010101" pitchFamily="49" charset="-122"/>
              <a:ea typeface="楷体" panose="02010609060101010101" pitchFamily="49" charset="-122"/>
              <a:cs typeface="宋体" panose="02010600030101010101" pitchFamily="2" charset="-122"/>
            </a:endParaRPr>
          </a:p>
          <a:p>
            <a:pPr marL="342900" lvl="0" indent="-342900">
              <a:spcAft>
                <a:spcPts val="1000"/>
              </a:spcAft>
              <a:buFont typeface="+mj-ea"/>
              <a:buAutoNum type="ea1JpnKorPlain"/>
            </a:pPr>
            <a:r>
              <a:rPr lang="en-US" altLang="zh-CN" sz="2400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宋体" panose="02010600030101010101" pitchFamily="2" charset="-122"/>
              </a:rPr>
              <a:t> FTP</a:t>
            </a:r>
            <a:r>
              <a:rPr lang="zh-CN" altLang="zh-CN" sz="2400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宋体" panose="02010600030101010101" pitchFamily="2" charset="-122"/>
              </a:rPr>
              <a:t>除一般功能外，至少要实现权限限制和身份验证</a:t>
            </a:r>
            <a:r>
              <a:rPr lang="zh-CN" altLang="en-US" sz="2400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宋体" panose="02010600030101010101" pitchFamily="2" charset="-122"/>
              </a:rPr>
              <a:t>。</a:t>
            </a:r>
            <a:endParaRPr lang="zh-CN" altLang="zh-CN" sz="2400" dirty="0">
              <a:effectLst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1000"/>
              </a:spcAft>
              <a:buFont typeface="+mj-ea"/>
              <a:buAutoNum type="ea1JpnKorPlain"/>
            </a:pPr>
            <a:r>
              <a:rPr lang="en-US" altLang="zh-CN" sz="2400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宋体" panose="02010600030101010101" pitchFamily="2" charset="-122"/>
              </a:rPr>
              <a:t> </a:t>
            </a:r>
            <a:r>
              <a:rPr lang="zh-CN" altLang="zh-CN" sz="2400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宋体" panose="02010600030101010101" pitchFamily="2" charset="-122"/>
              </a:rPr>
              <a:t>适当考虑并体现保障服务安全的设置；</a:t>
            </a:r>
            <a:endParaRPr lang="zh-CN" altLang="zh-CN" sz="2400" dirty="0">
              <a:effectLst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1000"/>
              </a:spcAft>
              <a:buFont typeface="+mj-ea"/>
              <a:buAutoNum type="ea1JpnKorPlain"/>
            </a:pPr>
            <a:r>
              <a:rPr lang="en-US" altLang="zh-CN" sz="2400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宋体" panose="02010600030101010101" pitchFamily="2" charset="-122"/>
              </a:rPr>
              <a:t> </a:t>
            </a:r>
            <a:r>
              <a:rPr lang="zh-CN" altLang="zh-CN" sz="2400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宋体" panose="02010600030101010101" pitchFamily="2" charset="-122"/>
              </a:rPr>
              <a:t>域名解析服务能正常工作，解析互联网已有域名；</a:t>
            </a:r>
            <a:endParaRPr lang="zh-CN" altLang="zh-CN" sz="2400" dirty="0">
              <a:effectLst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342900" lvl="0" indent="-342900">
              <a:spcAft>
                <a:spcPts val="1000"/>
              </a:spcAft>
              <a:buFont typeface="+mj-ea"/>
              <a:buAutoNum type="ea1JpnKorPlain"/>
            </a:pPr>
            <a:r>
              <a:rPr lang="en-US" altLang="zh-CN" sz="2400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宋体" panose="02010600030101010101" pitchFamily="2" charset="-122"/>
              </a:rPr>
              <a:t> </a:t>
            </a:r>
            <a:r>
              <a:rPr lang="zh-CN" altLang="zh-CN" sz="2400" dirty="0">
                <a:effectLst/>
                <a:latin typeface="楷体" panose="02010609060101010101" pitchFamily="49" charset="-122"/>
                <a:ea typeface="楷体" panose="02010609060101010101" pitchFamily="49" charset="-122"/>
                <a:cs typeface="宋体" panose="02010600030101010101" pitchFamily="2" charset="-122"/>
              </a:rPr>
              <a:t>按要求撰写实验报告，每一步均要有配置、过程截图、验证及解释。</a:t>
            </a:r>
            <a:endParaRPr lang="zh-CN" altLang="zh-CN" sz="2400" dirty="0">
              <a:effectLst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175712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B4D14F61-0632-DD6D-1AC4-D8B9B28EDA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0468" y="408132"/>
            <a:ext cx="2858475" cy="13233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01568" rIns="91440" bIns="50784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800" b="0" i="0" u="none" strike="noStrike" cap="none" normalizeH="0" baseline="0" dirty="0" bmk="X5f26dbc98663617268d688ff9f6b8a56295ac83">
                <a:ln>
                  <a:noFill/>
                </a:ln>
                <a:solidFill>
                  <a:srgbClr val="0F4761"/>
                </a:solidFill>
                <a:effectLst/>
                <a:latin typeface="Aptos Display"/>
                <a:ea typeface="等线 Light" panose="02010600030101010101" pitchFamily="2" charset="-122"/>
                <a:cs typeface="Times New Roman" panose="02020603050405020304" pitchFamily="18" charset="0"/>
              </a:rPr>
              <a:t>测试</a:t>
            </a:r>
            <a:r>
              <a:rPr kumimoji="0" lang="en-US" altLang="zh-CN" sz="2800" b="0" i="0" u="none" strike="noStrike" cap="none" normalizeH="0" baseline="0" dirty="0" err="1" bmk="X5f26dbc98663617268d688ff9f6b8a56295ac83">
                <a:ln>
                  <a:noFill/>
                </a:ln>
                <a:solidFill>
                  <a:srgbClr val="0F4761"/>
                </a:solidFill>
                <a:effectLst/>
                <a:latin typeface="Aptos Display"/>
                <a:ea typeface="等线 Light" panose="02010600030101010101" pitchFamily="2" charset="-122"/>
                <a:cs typeface="Times New Roman" panose="02020603050405020304" pitchFamily="18" charset="0"/>
              </a:rPr>
              <a:t>dns</a:t>
            </a:r>
            <a:r>
              <a:rPr kumimoji="0" lang="zh-CN" altLang="en-US" sz="2800" b="0" i="0" u="none" strike="noStrike" cap="none" normalizeH="0" baseline="0" dirty="0" bmk="X5f26dbc98663617268d688ff9f6b8a56295ac83">
                <a:ln>
                  <a:noFill/>
                </a:ln>
                <a:solidFill>
                  <a:srgbClr val="0F4761"/>
                </a:solidFill>
                <a:effectLst/>
                <a:latin typeface="Aptos Display"/>
                <a:ea typeface="等线 Light" panose="02010600030101010101" pitchFamily="2" charset="-122"/>
                <a:cs typeface="Times New Roman" panose="02020603050405020304" pitchFamily="18" charset="0"/>
              </a:rPr>
              <a:t>负载均衡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b="0" i="0" u="none" strike="noStrike" cap="none" normalizeH="0" baseline="0" dirty="0" err="1" bmk="X5f26dbc98663617268d688ff9f6b8a56295ac83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nslookup</a:t>
            </a:r>
            <a:r>
              <a:rPr kumimoji="0" lang="en-US" altLang="zh-CN" b="0" i="0" u="none" strike="noStrike" cap="none" normalizeH="0" baseline="0" dirty="0" bmk="X5f26dbc98663617268d688ff9f6b8a56295ac83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 www.long.com</a:t>
            </a:r>
            <a:br>
              <a:rPr kumimoji="0" lang="en-US" altLang="zh-CN" b="0" i="0" u="none" strike="noStrike" cap="none" normalizeH="0" baseline="0" dirty="0" bmk="X5f26dbc98663617268d688ff9f6b8a56295ac83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</a:br>
            <a:r>
              <a:rPr kumimoji="0" lang="en-US" altLang="zh-CN" b="0" i="0" u="none" strike="noStrike" cap="none" normalizeH="0" baseline="0" dirty="0" bmk="X5f26dbc98663617268d688ff9f6b8a56295ac83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dig www.long.com</a:t>
            </a:r>
            <a:endParaRPr kumimoji="0" lang="en-US" altLang="zh-CN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​</a:t>
            </a:r>
            <a:endParaRPr kumimoji="0" lang="en-US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145" name="Picture" descr="image">
            <a:extLst>
              <a:ext uri="{FF2B5EF4-FFF2-40B4-BE49-F238E27FC236}">
                <a16:creationId xmlns:a16="http://schemas.microsoft.com/office/drawing/2014/main" id="{8C9D8740-C4AB-1D57-31C4-60D9A52D83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468" y="1731523"/>
            <a:ext cx="5334000" cy="428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3">
            <a:extLst>
              <a:ext uri="{FF2B5EF4-FFF2-40B4-BE49-F238E27FC236}">
                <a16:creationId xmlns:a16="http://schemas.microsoft.com/office/drawing/2014/main" id="{5824A657-4667-BBFC-F593-129C6B277E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3464" y="550632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​</a:t>
            </a:r>
            <a:endParaRPr kumimoji="0" lang="en-US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154" name="Picture 10" descr="image">
            <a:extLst>
              <a:ext uri="{FF2B5EF4-FFF2-40B4-BE49-F238E27FC236}">
                <a16:creationId xmlns:a16="http://schemas.microsoft.com/office/drawing/2014/main" id="{F41D47BE-2C88-7AC4-031B-B4D3C6F6FF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798695"/>
            <a:ext cx="5334000" cy="186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3" name="Picture" descr="image">
            <a:extLst>
              <a:ext uri="{FF2B5EF4-FFF2-40B4-BE49-F238E27FC236}">
                <a16:creationId xmlns:a16="http://schemas.microsoft.com/office/drawing/2014/main" id="{D5161FFF-2698-7D27-0BF8-2BD5079F82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4671793"/>
            <a:ext cx="5334000" cy="601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11">
            <a:extLst>
              <a:ext uri="{FF2B5EF4-FFF2-40B4-BE49-F238E27FC236}">
                <a16:creationId xmlns:a16="http://schemas.microsoft.com/office/drawing/2014/main" id="{12608A6A-B275-3403-5059-5E2BB74311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93860" y="381911"/>
            <a:ext cx="6348213" cy="13233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01568" rIns="91440" bIns="50784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800" b="0" i="0" u="none" strike="noStrike" cap="none" normalizeH="0" baseline="0" dirty="0" bmk="Xe3baad93e989a4ea447f0376487454e70a7cb29">
                <a:ln>
                  <a:noFill/>
                </a:ln>
                <a:solidFill>
                  <a:srgbClr val="0F4761"/>
                </a:solidFill>
                <a:effectLst/>
                <a:latin typeface="Aptos Display" charset="0"/>
                <a:ea typeface="等线 Light" panose="02010600030101010101" pitchFamily="2" charset="-122"/>
                <a:cs typeface="Times New Roman" panose="02020603050405020304" pitchFamily="18" charset="0"/>
              </a:rPr>
              <a:t>测试通过域名和泛域名解析访问</a:t>
            </a:r>
            <a:r>
              <a:rPr kumimoji="0" lang="en-US" altLang="zh-CN" sz="2800" b="0" i="0" u="none" strike="noStrike" cap="none" normalizeH="0" baseline="0" dirty="0" bmk="Xe3baad93e989a4ea447f0376487454e70a7cb29">
                <a:ln>
                  <a:noFill/>
                </a:ln>
                <a:solidFill>
                  <a:srgbClr val="0F4761"/>
                </a:solidFill>
                <a:effectLst/>
                <a:latin typeface="Aptos Display" charset="0"/>
                <a:ea typeface="等线 Light" panose="02010600030101010101" pitchFamily="2" charset="-122"/>
                <a:cs typeface="Times New Roman" panose="02020603050405020304" pitchFamily="18" charset="0"/>
              </a:rPr>
              <a:t>ftp</a:t>
            </a:r>
            <a:r>
              <a:rPr kumimoji="0" lang="zh-CN" altLang="en-US" sz="2800" b="0" i="0" u="none" strike="noStrike" cap="none" normalizeH="0" baseline="0" dirty="0" bmk="Xe3baad93e989a4ea447f0376487454e70a7cb29">
                <a:ln>
                  <a:noFill/>
                </a:ln>
                <a:solidFill>
                  <a:srgbClr val="0F4761"/>
                </a:solidFill>
                <a:effectLst/>
                <a:latin typeface="Aptos Display" charset="0"/>
                <a:ea typeface="等线 Light" panose="02010600030101010101" pitchFamily="2" charset="-122"/>
                <a:cs typeface="Times New Roman" panose="02020603050405020304" pitchFamily="18" charset="0"/>
              </a:rPr>
              <a:t>服务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b="0" i="0" u="none" strike="noStrike" cap="none" normalizeH="0" baseline="0" dirty="0" bmk="Xe3baad93e989a4ea447f0376487454e70a7cb29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ftp ftp.long.com</a:t>
            </a:r>
            <a:br>
              <a:rPr kumimoji="0" lang="en-US" altLang="zh-CN" b="0" i="0" u="none" strike="noStrike" cap="none" normalizeH="0" baseline="0" dirty="0" bmk="Xe3baad93e989a4ea447f0376487454e70a7cb29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</a:br>
            <a:r>
              <a:rPr kumimoji="0" lang="en-US" altLang="zh-CN" b="0" i="0" u="none" strike="noStrike" cap="none" normalizeH="0" baseline="0" dirty="0" bmk="Xe3baad93e989a4ea447f0376487454e70a7cb29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ftp hahaha.long.com</a:t>
            </a:r>
            <a:endParaRPr kumimoji="0" lang="en-US" altLang="zh-CN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​</a:t>
            </a:r>
            <a:endParaRPr kumimoji="0" lang="en-US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12">
            <a:extLst>
              <a:ext uri="{FF2B5EF4-FFF2-40B4-BE49-F238E27FC236}">
                <a16:creationId xmlns:a16="http://schemas.microsoft.com/office/drawing/2014/main" id="{2D6BB353-B657-750B-D5AE-DC02F4BC13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26059" y="3012332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​</a:t>
            </a:r>
            <a:endParaRPr kumimoji="0" lang="en-US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13">
            <a:extLst>
              <a:ext uri="{FF2B5EF4-FFF2-40B4-BE49-F238E27FC236}">
                <a16:creationId xmlns:a16="http://schemas.microsoft.com/office/drawing/2014/main" id="{9599D4D2-C2F1-CF62-C2A7-7D2118F4B6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26059" y="361399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200" b="0" i="0" u="none" strike="noStrike" cap="none" normalizeH="0" baseline="0" bmk="Xe3baad93e989a4ea447f0376487454e70a7cb29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​</a:t>
            </a:r>
            <a:endParaRPr kumimoji="0" lang="en-US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6642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23EE6D-611D-A5A2-637F-A2A955BC82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5380AE29-EDFF-0C0A-1DC5-9E601ACE73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7473" y="565505"/>
            <a:ext cx="3288080" cy="10771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01568" rIns="91440" bIns="50784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2800" b="0" i="0" u="none" strike="noStrike" cap="none" normalizeH="0" baseline="0" dirty="0" bmk="X6fc7305615bcd0f64d3bf2107b615fb2f41fe3e">
                <a:ln>
                  <a:noFill/>
                </a:ln>
                <a:solidFill>
                  <a:srgbClr val="0F4761"/>
                </a:solidFill>
                <a:effectLst/>
                <a:latin typeface="Aptos Display" charset="0"/>
                <a:ea typeface="等线 Light" panose="02010600030101010101" pitchFamily="2" charset="-122"/>
                <a:cs typeface="Times New Roman" panose="02020603050405020304" pitchFamily="18" charset="0"/>
              </a:rPr>
              <a:t>测试反向解析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0" i="0" u="none" strike="noStrike" cap="none" normalizeH="0" baseline="0" dirty="0" bmk="X6fc7305615bcd0f64d3bf2107b615fb2f41fe3e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dig -x 192.168.124.130</a:t>
            </a:r>
            <a:endParaRPr kumimoji="0" lang="en-US" altLang="zh-CN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​</a:t>
            </a:r>
            <a:endParaRPr kumimoji="0" lang="en-US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169" name="Picture" descr="image">
            <a:extLst>
              <a:ext uri="{FF2B5EF4-FFF2-40B4-BE49-F238E27FC236}">
                <a16:creationId xmlns:a16="http://schemas.microsoft.com/office/drawing/2014/main" id="{F10968C3-AF26-1459-1461-9AC4957450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473" y="1642675"/>
            <a:ext cx="5341938" cy="2759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3">
            <a:extLst>
              <a:ext uri="{FF2B5EF4-FFF2-40B4-BE49-F238E27FC236}">
                <a16:creationId xmlns:a16="http://schemas.microsoft.com/office/drawing/2014/main" id="{D70A439A-3AFE-8026-2CB5-349E139323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33057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200" b="0" i="0" u="none" strike="noStrike" cap="none" normalizeH="0" baseline="0" bmk="X6fc7305615bcd0f64d3bf2107b615fb2f41fe3e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​</a:t>
            </a:r>
            <a:endParaRPr kumimoji="0" lang="en-US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30926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9B9A5F5-D9F8-EDEE-0A47-6D66583F0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5125"/>
            <a:ext cx="10896600" cy="1325563"/>
          </a:xfrm>
        </p:spPr>
        <p:txBody>
          <a:bodyPr>
            <a:normAutofit/>
          </a:bodyPr>
          <a:lstStyle/>
          <a:p>
            <a:r>
              <a:rPr lang="zh-CN" altLang="en-US" b="1" i="0" dirty="0">
                <a:effectLst/>
                <a:latin typeface="Roboto"/>
              </a:rPr>
              <a:t>四、</a:t>
            </a:r>
            <a:r>
              <a:rPr lang="en-US" altLang="zh-CN" b="1" i="0" dirty="0">
                <a:effectLst/>
                <a:latin typeface="Roboto"/>
              </a:rPr>
              <a:t>FTP </a:t>
            </a:r>
            <a:r>
              <a:rPr lang="zh-CN" altLang="en-US" b="1" i="0" dirty="0">
                <a:effectLst/>
                <a:latin typeface="Roboto"/>
              </a:rPr>
              <a:t>服务权限限制与身份验证配置流程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C67474C-B1F3-DBB6-E037-FFD19DDBA2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D811EAC-A973-87D9-3793-6A5407128B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293" y="1784518"/>
            <a:ext cx="10020300" cy="406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4411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D81CF2-3727-763C-7282-0673565710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BE3F8E07-846F-E4D1-2DE8-23F090CC5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656" y="214009"/>
            <a:ext cx="11683279" cy="5749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4232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198229-AF2D-C32C-0027-D33BAC6E8B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7AE3D56-FFFD-A1AE-7C0F-94495E74DE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878" y="2037945"/>
            <a:ext cx="10044030" cy="425994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185E1BC-B559-E0C5-A35D-D5D3D75998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878" y="0"/>
            <a:ext cx="10463167" cy="1996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4899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085C3C-DC5F-69F3-0808-DC6437511B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74E1B72-5F74-35B5-D279-EB2B7C43EC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187" y="665634"/>
            <a:ext cx="4191363" cy="1531753"/>
          </a:xfrm>
          <a:prstGeom prst="rect">
            <a:avLst/>
          </a:prstGeom>
        </p:spPr>
      </p:pic>
      <p:pic>
        <p:nvPicPr>
          <p:cNvPr id="4" name="Picture" descr="image">
            <a:extLst>
              <a:ext uri="{FF2B5EF4-FFF2-40B4-BE49-F238E27FC236}">
                <a16:creationId xmlns:a16="http://schemas.microsoft.com/office/drawing/2014/main" id="{B41C1183-70B9-B9BD-EA67-973A532ED7F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 bwMode="auto">
          <a:xfrm>
            <a:off x="683187" y="2197387"/>
            <a:ext cx="5334000" cy="191516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4112371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1CCAC4-8619-4E28-6667-84ECE21637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A73D1EF-7BE3-2B4D-C931-5E0B12872D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544" y="105122"/>
            <a:ext cx="10249788" cy="413801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3AA1013-328D-250B-2A7E-E9ABA43E8E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544" y="4467180"/>
            <a:ext cx="10104996" cy="1950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6280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7E2452-3376-1B23-B9D9-563F7382A5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6CBC65E-BF12-08F5-B784-9BC1093316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989" y="133370"/>
            <a:ext cx="10325995" cy="515156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286E4FF-9E34-7AB9-5F64-CBF13EC8F0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989" y="5393859"/>
            <a:ext cx="10104996" cy="1089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0282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66850AA-B4F5-F0DB-266A-6290BC531E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94EC6C8-5F17-6486-FA33-B6E8768AD3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F71860F-2059-4CAB-D972-A54646D906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924" y="399172"/>
            <a:ext cx="10135478" cy="4115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8857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7AE2C8-3400-308E-1FFB-F8E4DA43E2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CBD5DB14-D89C-45DB-1417-F85BAC643F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464" y="372081"/>
            <a:ext cx="8771380" cy="5646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8226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E0B73E-71ED-D1CA-9AE4-036051B4FE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Picture" descr="1732622929661_0">
            <a:extLst>
              <a:ext uri="{FF2B5EF4-FFF2-40B4-BE49-F238E27FC236}">
                <a16:creationId xmlns:a16="http://schemas.microsoft.com/office/drawing/2014/main" id="{6F753E02-6A0A-156A-548D-90D6F72DBAE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 bwMode="auto">
          <a:xfrm>
            <a:off x="3073940" y="0"/>
            <a:ext cx="6595353" cy="3720492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18FE493C-C7DB-CCD0-E55C-73C7C52BEE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2339" y="4163439"/>
            <a:ext cx="7522216" cy="2533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86483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407D5A-341D-E2AF-2792-6FD343E1A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A2631FE-55D8-78C7-5187-B0FDB54C5D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A14AE8A-F088-9AFD-7D89-FA1EFACCC8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309" y="476709"/>
            <a:ext cx="8634208" cy="5700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8444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50A0E3-7C08-5DA4-C101-FA876CCB73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b="1" dirty="0"/>
              <a:t>五、如何体现有机结合，</a:t>
            </a:r>
            <a:br>
              <a:rPr lang="en-US" altLang="zh-CN" b="1" dirty="0"/>
            </a:br>
            <a:r>
              <a:rPr lang="en-US" altLang="zh-CN" b="1" dirty="0"/>
              <a:t>	</a:t>
            </a:r>
            <a:r>
              <a:rPr lang="zh-CN" altLang="en-US" b="1" dirty="0"/>
              <a:t>如何体现保障服务安全的设置</a:t>
            </a:r>
            <a:br>
              <a:rPr lang="zh-CN" altLang="en-US" b="1" dirty="0"/>
            </a:b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941117A-13FB-9000-CB11-405F5DBFB0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C4C1C08-0457-8AC3-29DD-5A526AAEB9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044" y="1417510"/>
            <a:ext cx="10546994" cy="4976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3224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A530438-CA24-7E2C-115E-ED501BD01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871CBDF-E700-8842-FA9E-B3E08AD444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EA805BC-CFFF-D76A-F47E-9901B5376E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947" y="160106"/>
            <a:ext cx="10204064" cy="6332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4477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512DBE-D5DC-425C-BAD8-7C7CCD912A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122923" cy="860560"/>
          </a:xfrm>
        </p:spPr>
        <p:txBody>
          <a:bodyPr/>
          <a:lstStyle/>
          <a:p>
            <a:r>
              <a:rPr lang="zh-CN" altLang="en-US" b="0" i="0" dirty="0">
                <a:solidFill>
                  <a:srgbClr val="0000FF"/>
                </a:solidFill>
                <a:effectLst/>
                <a:latin typeface="Verdana" panose="020B0604030504040204" pitchFamily="34" charset="0"/>
              </a:rPr>
              <a:t>主配置文件</a:t>
            </a:r>
            <a:endParaRPr lang="zh-CN" alt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A5829D5-9D9D-4B90-34AF-E436B5ED7B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092"/>
          <a:stretch/>
        </p:blipFill>
        <p:spPr bwMode="auto">
          <a:xfrm>
            <a:off x="165370" y="1340050"/>
            <a:ext cx="5599349" cy="551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228D2857-99AA-A679-F05E-6343C3D478F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855"/>
          <a:stretch/>
        </p:blipFill>
        <p:spPr bwMode="auto">
          <a:xfrm>
            <a:off x="6656244" y="1440148"/>
            <a:ext cx="5256781" cy="5417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67243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0FF7C51-3CE5-F3CF-387B-EE85E2E2CD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虚拟用户的验证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21D81AB-298B-B949-BF24-A9D526A756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algn="just">
              <a:spcBef>
                <a:spcPts val="750"/>
              </a:spcBef>
              <a:spcAft>
                <a:spcPts val="750"/>
              </a:spcAft>
            </a:pPr>
            <a:r>
              <a:rPr lang="zh-CN" alt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虚拟用户模式的帐号密码都不是真实系统中存在的，所以只要配置妥当虚拟用户模式会比本地用户模式更加安全，但是</a:t>
            </a:r>
            <a:r>
              <a:rPr lang="en-US" altLang="zh-CN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Vsftpd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服务配置虚拟用户模式的操作步骤相对复杂一些，具体流程如下：</a:t>
            </a:r>
          </a:p>
          <a:p>
            <a:pPr algn="just">
              <a:spcBef>
                <a:spcPts val="750"/>
              </a:spcBef>
              <a:spcAft>
                <a:spcPts val="750"/>
              </a:spcAft>
            </a:pPr>
            <a:r>
              <a:rPr lang="zh-CN" altLang="en-US" b="0" i="0" dirty="0">
                <a:solidFill>
                  <a:srgbClr val="5B9BD5"/>
                </a:solidFill>
                <a:effectLst/>
                <a:latin typeface="Verdana" panose="020B0604030504040204" pitchFamily="34" charset="0"/>
              </a:rPr>
              <a:t>第</a:t>
            </a:r>
            <a:r>
              <a:rPr lang="en-US" altLang="zh-CN" b="0" i="0" dirty="0">
                <a:solidFill>
                  <a:srgbClr val="5B9BD5"/>
                </a:solidFill>
                <a:effectLst/>
                <a:latin typeface="Verdana" panose="020B0604030504040204" pitchFamily="34" charset="0"/>
              </a:rPr>
              <a:t>1</a:t>
            </a:r>
            <a:r>
              <a:rPr lang="zh-CN" altLang="en-US" b="0" i="0" dirty="0">
                <a:solidFill>
                  <a:srgbClr val="5B9BD5"/>
                </a:solidFill>
                <a:effectLst/>
                <a:latin typeface="Verdana" panose="020B0604030504040204" pitchFamily="34" charset="0"/>
              </a:rPr>
              <a:t>步</a:t>
            </a:r>
            <a:r>
              <a:rPr lang="en-US" altLang="zh-CN" b="0" i="0" dirty="0">
                <a:solidFill>
                  <a:srgbClr val="5B9BD5"/>
                </a:solidFill>
                <a:effectLst/>
                <a:latin typeface="Verdana" panose="020B0604030504040204" pitchFamily="34" charset="0"/>
              </a:rPr>
              <a:t>:</a:t>
            </a:r>
            <a:r>
              <a:rPr lang="zh-CN" altLang="en-US" b="0" i="0" dirty="0">
                <a:solidFill>
                  <a:srgbClr val="5B9BD5"/>
                </a:solidFill>
                <a:effectLst/>
                <a:latin typeface="Verdana" panose="020B0604030504040204" pitchFamily="34" charset="0"/>
              </a:rPr>
              <a:t>建立虚拟</a:t>
            </a:r>
            <a:r>
              <a:rPr lang="en-US" altLang="zh-CN" b="0" i="0" dirty="0">
                <a:solidFill>
                  <a:srgbClr val="5B9BD5"/>
                </a:solidFill>
                <a:effectLst/>
                <a:latin typeface="Verdana" panose="020B0604030504040204" pitchFamily="34" charset="0"/>
              </a:rPr>
              <a:t>FTP</a:t>
            </a:r>
            <a:r>
              <a:rPr lang="zh-CN" altLang="en-US" b="0" i="0" dirty="0">
                <a:solidFill>
                  <a:srgbClr val="5B9BD5"/>
                </a:solidFill>
                <a:effectLst/>
                <a:latin typeface="Verdana" panose="020B0604030504040204" pitchFamily="34" charset="0"/>
              </a:rPr>
              <a:t>用户数据库文件。</a:t>
            </a:r>
            <a:endParaRPr lang="zh-CN" altLang="en-US" b="0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  <a:p>
            <a:pPr algn="just">
              <a:spcBef>
                <a:spcPts val="750"/>
              </a:spcBef>
              <a:spcAft>
                <a:spcPts val="750"/>
              </a:spcAft>
            </a:pPr>
            <a:r>
              <a:rPr lang="zh-CN" altLang="en-US" b="0" i="0" dirty="0">
                <a:solidFill>
                  <a:srgbClr val="5B9BD5"/>
                </a:solidFill>
                <a:effectLst/>
                <a:latin typeface="Verdana" panose="020B0604030504040204" pitchFamily="34" charset="0"/>
              </a:rPr>
              <a:t>第</a:t>
            </a:r>
            <a:r>
              <a:rPr lang="en-US" altLang="zh-CN" b="0" i="0" dirty="0">
                <a:solidFill>
                  <a:srgbClr val="5B9BD5"/>
                </a:solidFill>
                <a:effectLst/>
                <a:latin typeface="Verdana" panose="020B0604030504040204" pitchFamily="34" charset="0"/>
              </a:rPr>
              <a:t>2</a:t>
            </a:r>
            <a:r>
              <a:rPr lang="zh-CN" altLang="en-US" b="0" i="0" dirty="0">
                <a:solidFill>
                  <a:srgbClr val="5B9BD5"/>
                </a:solidFill>
                <a:effectLst/>
                <a:latin typeface="Verdana" panose="020B0604030504040204" pitchFamily="34" charset="0"/>
              </a:rPr>
              <a:t>步</a:t>
            </a:r>
            <a:r>
              <a:rPr lang="en-US" altLang="zh-CN" b="0" i="0" dirty="0">
                <a:solidFill>
                  <a:srgbClr val="5B9BD5"/>
                </a:solidFill>
                <a:effectLst/>
                <a:latin typeface="Verdana" panose="020B0604030504040204" pitchFamily="34" charset="0"/>
              </a:rPr>
              <a:t>:</a:t>
            </a:r>
            <a:r>
              <a:rPr lang="zh-CN" altLang="en-US" b="0" i="0" dirty="0">
                <a:solidFill>
                  <a:srgbClr val="5B9BD5"/>
                </a:solidFill>
                <a:effectLst/>
                <a:latin typeface="Verdana" panose="020B0604030504040204" pitchFamily="34" charset="0"/>
              </a:rPr>
              <a:t>创建</a:t>
            </a:r>
            <a:r>
              <a:rPr lang="en-US" altLang="zh-CN" b="0" i="0" dirty="0">
                <a:solidFill>
                  <a:srgbClr val="5B9BD5"/>
                </a:solidFill>
                <a:effectLst/>
                <a:latin typeface="Verdana" panose="020B0604030504040204" pitchFamily="34" charset="0"/>
              </a:rPr>
              <a:t>FTP</a:t>
            </a:r>
            <a:r>
              <a:rPr lang="zh-CN" altLang="en-US" b="0" i="0" dirty="0">
                <a:solidFill>
                  <a:srgbClr val="5B9BD5"/>
                </a:solidFill>
                <a:effectLst/>
                <a:latin typeface="Verdana" panose="020B0604030504040204" pitchFamily="34" charset="0"/>
              </a:rPr>
              <a:t>根目录及虚拟用户映射的系统用户。</a:t>
            </a:r>
            <a:endParaRPr lang="zh-CN" altLang="en-US" b="0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  <a:p>
            <a:pPr algn="just">
              <a:spcBef>
                <a:spcPts val="750"/>
              </a:spcBef>
              <a:spcAft>
                <a:spcPts val="750"/>
              </a:spcAft>
            </a:pPr>
            <a:r>
              <a:rPr lang="zh-CN" altLang="en-US" b="0" i="0" dirty="0">
                <a:solidFill>
                  <a:srgbClr val="5B9BD5"/>
                </a:solidFill>
                <a:effectLst/>
                <a:latin typeface="Verdana" panose="020B0604030504040204" pitchFamily="34" charset="0"/>
              </a:rPr>
              <a:t>第</a:t>
            </a:r>
            <a:r>
              <a:rPr lang="en-US" altLang="zh-CN" b="0" i="0" dirty="0">
                <a:solidFill>
                  <a:srgbClr val="5B9BD5"/>
                </a:solidFill>
                <a:effectLst/>
                <a:latin typeface="Verdana" panose="020B0604030504040204" pitchFamily="34" charset="0"/>
              </a:rPr>
              <a:t>3</a:t>
            </a:r>
            <a:r>
              <a:rPr lang="zh-CN" altLang="en-US" b="0" i="0" dirty="0">
                <a:solidFill>
                  <a:srgbClr val="5B9BD5"/>
                </a:solidFill>
                <a:effectLst/>
                <a:latin typeface="Verdana" panose="020B0604030504040204" pitchFamily="34" charset="0"/>
              </a:rPr>
              <a:t>步</a:t>
            </a:r>
            <a:r>
              <a:rPr lang="en-US" altLang="zh-CN" b="0" i="0" dirty="0">
                <a:solidFill>
                  <a:srgbClr val="5B9BD5"/>
                </a:solidFill>
                <a:effectLst/>
                <a:latin typeface="Verdana" panose="020B0604030504040204" pitchFamily="34" charset="0"/>
              </a:rPr>
              <a:t>:</a:t>
            </a:r>
            <a:r>
              <a:rPr lang="zh-CN" altLang="en-US" b="0" i="0" dirty="0">
                <a:solidFill>
                  <a:srgbClr val="5B9BD5"/>
                </a:solidFill>
                <a:effectLst/>
                <a:latin typeface="Verdana" panose="020B0604030504040204" pitchFamily="34" charset="0"/>
              </a:rPr>
              <a:t>建立支持虚拟用户的</a:t>
            </a:r>
            <a:r>
              <a:rPr lang="en-US" altLang="zh-CN" b="0" i="0" dirty="0">
                <a:solidFill>
                  <a:srgbClr val="5B9BD5"/>
                </a:solidFill>
                <a:effectLst/>
                <a:latin typeface="Verdana" panose="020B0604030504040204" pitchFamily="34" charset="0"/>
              </a:rPr>
              <a:t>PAM</a:t>
            </a:r>
            <a:r>
              <a:rPr lang="zh-CN" altLang="en-US" b="0" i="0" dirty="0">
                <a:solidFill>
                  <a:srgbClr val="5B9BD5"/>
                </a:solidFill>
                <a:effectLst/>
                <a:latin typeface="Verdana" panose="020B0604030504040204" pitchFamily="34" charset="0"/>
              </a:rPr>
              <a:t>认证文件。</a:t>
            </a:r>
            <a:endParaRPr lang="zh-CN" altLang="en-US" b="0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  <a:p>
            <a:pPr algn="just">
              <a:spcBef>
                <a:spcPts val="750"/>
              </a:spcBef>
              <a:spcAft>
                <a:spcPts val="750"/>
              </a:spcAft>
            </a:pPr>
            <a:r>
              <a:rPr lang="zh-CN" altLang="en-US" b="0" i="0" dirty="0">
                <a:solidFill>
                  <a:srgbClr val="5B9BD5"/>
                </a:solidFill>
                <a:effectLst/>
                <a:latin typeface="Verdana" panose="020B0604030504040204" pitchFamily="34" charset="0"/>
              </a:rPr>
              <a:t>第</a:t>
            </a:r>
            <a:r>
              <a:rPr lang="en-US" altLang="zh-CN" b="0" i="0" dirty="0">
                <a:solidFill>
                  <a:srgbClr val="5B9BD5"/>
                </a:solidFill>
                <a:effectLst/>
                <a:latin typeface="Verdana" panose="020B0604030504040204" pitchFamily="34" charset="0"/>
              </a:rPr>
              <a:t>4</a:t>
            </a:r>
            <a:r>
              <a:rPr lang="zh-CN" altLang="en-US" b="0" i="0" dirty="0">
                <a:solidFill>
                  <a:srgbClr val="5B9BD5"/>
                </a:solidFill>
                <a:effectLst/>
                <a:latin typeface="Verdana" panose="020B0604030504040204" pitchFamily="34" charset="0"/>
              </a:rPr>
              <a:t>步</a:t>
            </a:r>
            <a:r>
              <a:rPr lang="en-US" altLang="zh-CN" b="0" i="0" dirty="0">
                <a:solidFill>
                  <a:srgbClr val="5B9BD5"/>
                </a:solidFill>
                <a:effectLst/>
                <a:latin typeface="Verdana" panose="020B0604030504040204" pitchFamily="34" charset="0"/>
              </a:rPr>
              <a:t>:</a:t>
            </a:r>
            <a:r>
              <a:rPr lang="zh-CN" altLang="en-US" b="0" i="0" dirty="0">
                <a:solidFill>
                  <a:srgbClr val="5B9BD5"/>
                </a:solidFill>
                <a:effectLst/>
                <a:latin typeface="Verdana" panose="020B0604030504040204" pitchFamily="34" charset="0"/>
              </a:rPr>
              <a:t>在</a:t>
            </a:r>
            <a:r>
              <a:rPr lang="en-US" altLang="zh-CN" b="0" i="0" dirty="0" err="1">
                <a:solidFill>
                  <a:srgbClr val="5B9BD5"/>
                </a:solidFill>
                <a:effectLst/>
                <a:latin typeface="Verdana" panose="020B0604030504040204" pitchFamily="34" charset="0"/>
              </a:rPr>
              <a:t>vsftpd.conf</a:t>
            </a:r>
            <a:r>
              <a:rPr lang="zh-CN" altLang="en-US" b="0" i="0" dirty="0">
                <a:solidFill>
                  <a:srgbClr val="5B9BD5"/>
                </a:solidFill>
                <a:effectLst/>
                <a:latin typeface="Verdana" panose="020B0604030504040204" pitchFamily="34" charset="0"/>
              </a:rPr>
              <a:t>文件中添加支持配置。</a:t>
            </a:r>
            <a:endParaRPr lang="zh-CN" altLang="en-US" b="0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  <a:p>
            <a:pPr algn="just">
              <a:spcBef>
                <a:spcPts val="750"/>
              </a:spcBef>
              <a:spcAft>
                <a:spcPts val="750"/>
              </a:spcAft>
            </a:pPr>
            <a:r>
              <a:rPr lang="zh-CN" altLang="en-US" b="0" i="0" dirty="0">
                <a:solidFill>
                  <a:srgbClr val="5B9BD5"/>
                </a:solidFill>
                <a:effectLst/>
                <a:latin typeface="Verdana" panose="020B0604030504040204" pitchFamily="34" charset="0"/>
              </a:rPr>
              <a:t>第</a:t>
            </a:r>
            <a:r>
              <a:rPr lang="en-US" altLang="zh-CN" b="0" i="0" dirty="0">
                <a:solidFill>
                  <a:srgbClr val="5B9BD5"/>
                </a:solidFill>
                <a:effectLst/>
                <a:latin typeface="Verdana" panose="020B0604030504040204" pitchFamily="34" charset="0"/>
              </a:rPr>
              <a:t>5</a:t>
            </a:r>
            <a:r>
              <a:rPr lang="zh-CN" altLang="en-US" b="0" i="0" dirty="0">
                <a:solidFill>
                  <a:srgbClr val="5B9BD5"/>
                </a:solidFill>
                <a:effectLst/>
                <a:latin typeface="Verdana" panose="020B0604030504040204" pitchFamily="34" charset="0"/>
              </a:rPr>
              <a:t>步</a:t>
            </a:r>
            <a:r>
              <a:rPr lang="en-US" altLang="zh-CN" b="0" i="0" dirty="0">
                <a:solidFill>
                  <a:srgbClr val="5B9BD5"/>
                </a:solidFill>
                <a:effectLst/>
                <a:latin typeface="Verdana" panose="020B0604030504040204" pitchFamily="34" charset="0"/>
              </a:rPr>
              <a:t>:</a:t>
            </a:r>
            <a:r>
              <a:rPr lang="zh-CN" altLang="en-US" b="0" i="0" dirty="0">
                <a:solidFill>
                  <a:srgbClr val="5B9BD5"/>
                </a:solidFill>
                <a:effectLst/>
                <a:latin typeface="Verdana" panose="020B0604030504040204" pitchFamily="34" charset="0"/>
              </a:rPr>
              <a:t>为虚拟用户设置不同的权限。</a:t>
            </a:r>
            <a:endParaRPr lang="zh-CN" altLang="en-US" b="0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  <a:p>
            <a:pPr algn="l">
              <a:spcBef>
                <a:spcPts val="750"/>
              </a:spcBef>
              <a:spcAft>
                <a:spcPts val="750"/>
              </a:spcAft>
            </a:pPr>
            <a:r>
              <a:rPr lang="zh-CN" altLang="en-US" b="0" i="0" dirty="0">
                <a:solidFill>
                  <a:srgbClr val="5B9BD5"/>
                </a:solidFill>
                <a:effectLst/>
                <a:latin typeface="Verdana" panose="020B0604030504040204" pitchFamily="34" charset="0"/>
              </a:rPr>
              <a:t>第</a:t>
            </a:r>
            <a:r>
              <a:rPr lang="en-US" altLang="zh-CN" b="0" i="0" dirty="0">
                <a:solidFill>
                  <a:srgbClr val="5B9BD5"/>
                </a:solidFill>
                <a:effectLst/>
                <a:latin typeface="Verdana" panose="020B0604030504040204" pitchFamily="34" charset="0"/>
              </a:rPr>
              <a:t>6</a:t>
            </a:r>
            <a:r>
              <a:rPr lang="zh-CN" altLang="en-US" b="0" i="0" dirty="0">
                <a:solidFill>
                  <a:srgbClr val="5B9BD5"/>
                </a:solidFill>
                <a:effectLst/>
                <a:latin typeface="Verdana" panose="020B0604030504040204" pitchFamily="34" charset="0"/>
              </a:rPr>
              <a:t>步</a:t>
            </a:r>
            <a:r>
              <a:rPr lang="en-US" altLang="zh-CN" b="0" i="0" dirty="0">
                <a:solidFill>
                  <a:srgbClr val="5B9BD5"/>
                </a:solidFill>
                <a:effectLst/>
                <a:latin typeface="Verdana" panose="020B0604030504040204" pitchFamily="34" charset="0"/>
              </a:rPr>
              <a:t>:</a:t>
            </a:r>
            <a:r>
              <a:rPr lang="zh-CN" altLang="en-US" b="0" i="0" dirty="0">
                <a:solidFill>
                  <a:srgbClr val="5B9BD5"/>
                </a:solidFill>
                <a:effectLst/>
                <a:latin typeface="Verdana" panose="020B0604030504040204" pitchFamily="34" charset="0"/>
              </a:rPr>
              <a:t>重启</a:t>
            </a:r>
            <a:r>
              <a:rPr lang="en-US" altLang="zh-CN" b="0" i="0" dirty="0" err="1">
                <a:solidFill>
                  <a:srgbClr val="5B9BD5"/>
                </a:solidFill>
                <a:effectLst/>
                <a:latin typeface="Verdana" panose="020B0604030504040204" pitchFamily="34" charset="0"/>
              </a:rPr>
              <a:t>vsftpd</a:t>
            </a:r>
            <a:r>
              <a:rPr lang="zh-CN" altLang="en-US" b="0" i="0" dirty="0">
                <a:solidFill>
                  <a:srgbClr val="5B9BD5"/>
                </a:solidFill>
                <a:effectLst/>
                <a:latin typeface="Verdana" panose="020B0604030504040204" pitchFamily="34" charset="0"/>
              </a:rPr>
              <a:t>服务，验证实验效果。</a:t>
            </a:r>
            <a:endParaRPr lang="zh-CN" altLang="en-US" b="0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524787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B3F2929D-8ADB-09E8-A17D-565D62E8A5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4899639"/>
              </p:ext>
            </p:extLst>
          </p:nvPr>
        </p:nvGraphicFramePr>
        <p:xfrm>
          <a:off x="838200" y="1108950"/>
          <a:ext cx="10515600" cy="5160411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1770085245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4254276233"/>
                    </a:ext>
                  </a:extLst>
                </a:gridCol>
              </a:tblGrid>
              <a:tr h="284263">
                <a:tc>
                  <a:txBody>
                    <a:bodyPr/>
                    <a:lstStyle/>
                    <a:p>
                      <a:pPr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400" dirty="0" err="1">
                          <a:effectLst/>
                        </a:rPr>
                        <a:t>项目</a:t>
                      </a:r>
                      <a:endParaRPr lang="zh-CN" sz="240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400">
                          <a:effectLst/>
                        </a:rPr>
                        <a:t>配置值</a:t>
                      </a:r>
                      <a:endParaRPr lang="zh-CN" sz="24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119436607"/>
                  </a:ext>
                </a:extLst>
              </a:tr>
              <a:tr h="284263">
                <a:tc>
                  <a:txBody>
                    <a:bodyPr/>
                    <a:lstStyle/>
                    <a:p>
                      <a:pPr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400" dirty="0" err="1">
                          <a:effectLst/>
                        </a:rPr>
                        <a:t>FTP服务器域名</a:t>
                      </a:r>
                      <a:endParaRPr lang="zh-CN" sz="240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400">
                          <a:effectLst/>
                        </a:rPr>
                        <a:t>​ftp.long.com​</a:t>
                      </a:r>
                      <a:endParaRPr lang="zh-CN" sz="24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92873325"/>
                  </a:ext>
                </a:extLst>
              </a:tr>
              <a:tr h="284263">
                <a:tc>
                  <a:txBody>
                    <a:bodyPr/>
                    <a:lstStyle/>
                    <a:p>
                      <a:pPr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400" dirty="0" err="1">
                          <a:effectLst/>
                        </a:rPr>
                        <a:t>FTP服务器IP</a:t>
                      </a:r>
                      <a:endParaRPr lang="zh-CN" sz="240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400">
                          <a:effectLst/>
                        </a:rPr>
                        <a:t>​192.168.124.128​</a:t>
                      </a:r>
                      <a:endParaRPr lang="zh-CN" sz="24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26651267"/>
                  </a:ext>
                </a:extLst>
              </a:tr>
              <a:tr h="284263">
                <a:tc>
                  <a:txBody>
                    <a:bodyPr/>
                    <a:lstStyle/>
                    <a:p>
                      <a:pPr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400" dirty="0" err="1">
                          <a:effectLst/>
                        </a:rPr>
                        <a:t>组网模式</a:t>
                      </a:r>
                      <a:endParaRPr lang="zh-CN" sz="240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400">
                          <a:effectLst/>
                        </a:rPr>
                        <a:t>NAT</a:t>
                      </a:r>
                      <a:endParaRPr lang="zh-CN" sz="24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52559346"/>
                  </a:ext>
                </a:extLst>
              </a:tr>
              <a:tr h="284263">
                <a:tc>
                  <a:txBody>
                    <a:bodyPr/>
                    <a:lstStyle/>
                    <a:p>
                      <a:pPr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400">
                          <a:effectLst/>
                        </a:rPr>
                        <a:t>子网</a:t>
                      </a:r>
                      <a:endParaRPr lang="zh-CN" sz="24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400">
                          <a:effectLst/>
                        </a:rPr>
                        <a:t>​192.168.124.0​</a:t>
                      </a:r>
                      <a:endParaRPr lang="zh-CN" sz="24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59549877"/>
                  </a:ext>
                </a:extLst>
              </a:tr>
              <a:tr h="284263">
                <a:tc>
                  <a:txBody>
                    <a:bodyPr/>
                    <a:lstStyle/>
                    <a:p>
                      <a:pPr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400" dirty="0">
                          <a:effectLst/>
                        </a:rPr>
                        <a:t>Windows vmnet8</a:t>
                      </a:r>
                      <a:endParaRPr lang="zh-CN" sz="240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400">
                          <a:effectLst/>
                        </a:rPr>
                        <a:t>​192.168.124.1​</a:t>
                      </a:r>
                      <a:endParaRPr lang="zh-CN" sz="24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1429824"/>
                  </a:ext>
                </a:extLst>
              </a:tr>
              <a:tr h="284263">
                <a:tc>
                  <a:txBody>
                    <a:bodyPr/>
                    <a:lstStyle/>
                    <a:p>
                      <a:pPr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400" dirty="0" err="1">
                          <a:effectLst/>
                        </a:rPr>
                        <a:t>Linux服务器</a:t>
                      </a:r>
                      <a:endParaRPr lang="zh-CN" sz="240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400">
                          <a:effectLst/>
                        </a:rPr>
                        <a:t>​192.168.124.128​</a:t>
                      </a:r>
                      <a:endParaRPr lang="zh-CN" sz="24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57061308"/>
                  </a:ext>
                </a:extLst>
              </a:tr>
              <a:tr h="284263">
                <a:tc>
                  <a:txBody>
                    <a:bodyPr/>
                    <a:lstStyle/>
                    <a:p>
                      <a:pPr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400">
                          <a:effectLst/>
                        </a:rPr>
                        <a:t>Linux客户机</a:t>
                      </a:r>
                      <a:endParaRPr lang="zh-CN" sz="24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400">
                          <a:effectLst/>
                        </a:rPr>
                        <a:t>​192.168.124.124​</a:t>
                      </a:r>
                      <a:endParaRPr lang="zh-CN" sz="24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88801205"/>
                  </a:ext>
                </a:extLst>
              </a:tr>
              <a:tr h="284263">
                <a:tc>
                  <a:txBody>
                    <a:bodyPr/>
                    <a:lstStyle/>
                    <a:p>
                      <a:pPr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400">
                          <a:effectLst/>
                        </a:rPr>
                        <a:t>子网掩码</a:t>
                      </a:r>
                      <a:endParaRPr lang="zh-CN" sz="24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400" dirty="0">
                          <a:effectLst/>
                        </a:rPr>
                        <a:t>​255.255.255.0​</a:t>
                      </a:r>
                      <a:endParaRPr lang="zh-CN" sz="240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47980661"/>
                  </a:ext>
                </a:extLst>
              </a:tr>
              <a:tr h="284263">
                <a:tc>
                  <a:txBody>
                    <a:bodyPr/>
                    <a:lstStyle/>
                    <a:p>
                      <a:pPr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400">
                          <a:effectLst/>
                        </a:rPr>
                        <a:t>网关</a:t>
                      </a:r>
                      <a:endParaRPr lang="zh-CN" sz="24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400" dirty="0">
                          <a:effectLst/>
                        </a:rPr>
                        <a:t>​192.168.124.2​</a:t>
                      </a:r>
                      <a:endParaRPr lang="zh-CN" sz="240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80431043"/>
                  </a:ext>
                </a:extLst>
              </a:tr>
              <a:tr h="1137051">
                <a:tc>
                  <a:txBody>
                    <a:bodyPr/>
                    <a:lstStyle/>
                    <a:p>
                      <a:pPr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endParaRPr lang="en-US" sz="2400" dirty="0">
                        <a:effectLst/>
                      </a:endParaRPr>
                    </a:p>
                    <a:p>
                      <a:pPr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400" dirty="0" err="1">
                          <a:effectLst/>
                        </a:rPr>
                        <a:t>服务器DNS</a:t>
                      </a:r>
                      <a:endParaRPr lang="zh-CN" sz="240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400" dirty="0">
                          <a:effectLst/>
                        </a:rPr>
                        <a:t>​192.168.124.2​</a:t>
                      </a:r>
                      <a:br>
                        <a:rPr lang="en-US" sz="2400" dirty="0">
                          <a:effectLst/>
                        </a:rPr>
                      </a:br>
                      <a:r>
                        <a:rPr lang="en-US" sz="2400" dirty="0">
                          <a:effectLst/>
                        </a:rPr>
                        <a:t>192.168.124.128​</a:t>
                      </a:r>
                      <a:br>
                        <a:rPr lang="en-US" sz="2400" dirty="0">
                          <a:effectLst/>
                        </a:rPr>
                      </a:br>
                      <a:r>
                        <a:rPr lang="en-US" sz="2400" dirty="0">
                          <a:effectLst/>
                        </a:rPr>
                        <a:t>114.114.114.114​</a:t>
                      </a:r>
                      <a:endParaRPr lang="zh-CN" sz="240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05971474"/>
                  </a:ext>
                </a:extLst>
              </a:tr>
              <a:tr h="284263">
                <a:tc>
                  <a:txBody>
                    <a:bodyPr/>
                    <a:lstStyle/>
                    <a:p>
                      <a:pPr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400">
                          <a:effectLst/>
                        </a:rPr>
                        <a:t>客户机DNS</a:t>
                      </a:r>
                      <a:endParaRPr lang="zh-CN" sz="24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2400" dirty="0">
                          <a:effectLst/>
                        </a:rPr>
                        <a:t>​192.168.124.128​</a:t>
                      </a:r>
                      <a:endParaRPr lang="zh-CN" sz="240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80661863"/>
                  </a:ext>
                </a:extLst>
              </a:tr>
            </a:tbl>
          </a:graphicData>
        </a:graphic>
      </p:graphicFrame>
      <p:sp>
        <p:nvSpPr>
          <p:cNvPr id="7" name="Rectangle 2">
            <a:extLst>
              <a:ext uri="{FF2B5EF4-FFF2-40B4-BE49-F238E27FC236}">
                <a16:creationId xmlns:a16="http://schemas.microsoft.com/office/drawing/2014/main" id="{80FDDAE6-92B0-6F36-511E-5FC73FAE03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2830" y="113919"/>
            <a:ext cx="9520555" cy="10156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101568" rIns="91440" bIns="50784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2800" b="0" i="0" u="none" strike="noStrike" cap="none" normalizeH="0" baseline="0" dirty="0" bmk="Xd854aac842f678264ec2a40346cc4b7ac8e6ba5">
                <a:ln>
                  <a:noFill/>
                </a:ln>
                <a:solidFill>
                  <a:srgbClr val="0F4761"/>
                </a:solidFill>
                <a:effectLst/>
                <a:latin typeface="Aptos Display"/>
                <a:ea typeface="等线 Light" panose="02010600030101010101" pitchFamily="2" charset="-122"/>
                <a:cs typeface="Times New Roman" panose="02020603050405020304" pitchFamily="18" charset="0"/>
              </a:rPr>
              <a:t>实验环境配置信息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2800" b="1" i="0" u="none" strike="noStrike" cap="none" normalizeH="0" baseline="0" dirty="0" bmk="Xd854aac842f678264ec2a40346cc4b7ac8e6ba5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虚拟机数量</a:t>
            </a:r>
            <a:r>
              <a:rPr kumimoji="0" lang="zh-CN" altLang="zh-CN" sz="2800" b="0" i="0" u="none" strike="noStrike" cap="none" normalizeH="0" baseline="0" dirty="0" bmk="Xd854aac842f678264ec2a40346cc4b7ac8e6ba5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：两台（服务器和客户机，客户机由克隆得到）</a:t>
            </a:r>
            <a:endParaRPr kumimoji="0" lang="zh-CN" altLang="zh-CN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0180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579D2F-5584-A4F3-B04F-1867E2BFA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i="0" dirty="0">
                <a:effectLst/>
                <a:latin typeface="Roboto"/>
              </a:rPr>
              <a:t>一、实验环境配置流程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B834633A-4488-E9A3-EA8E-0CD425607D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11965"/>
            <a:ext cx="10515600" cy="4178658"/>
          </a:xfrm>
        </p:spPr>
      </p:pic>
    </p:spTree>
    <p:extLst>
      <p:ext uri="{BB962C8B-B14F-4D97-AF65-F5344CB8AC3E}">
        <p14:creationId xmlns:p14="http://schemas.microsoft.com/office/powerpoint/2010/main" val="8369502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DE8EBC-8724-F158-711F-44D268A9DB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4B4E5E1-A3D8-A244-12B7-BD8E080CDD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91449B4-71E1-6BC1-BFB3-B02534C625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804BD19-EF57-17F7-9060-B80DCF5ABB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537" y="365125"/>
            <a:ext cx="10668925" cy="5814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8354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DDD0371-D4AD-363A-EDFD-E52A9EDD4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5F5984B-8C2F-9CA1-2CBA-23678EFFD4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5066C3D-1C66-5634-2C5C-C14FBEB179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796" y="365125"/>
            <a:ext cx="11207882" cy="5190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3335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2013 - 2022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2013 - 2022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82</TotalTime>
  <Words>508</Words>
  <Application>Microsoft Office PowerPoint</Application>
  <PresentationFormat>宽屏</PresentationFormat>
  <Paragraphs>74</Paragraphs>
  <Slides>32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32</vt:i4>
      </vt:variant>
    </vt:vector>
  </HeadingPairs>
  <TitlesOfParts>
    <vt:vector size="44" baseType="lpstr">
      <vt:lpstr>Aptos</vt:lpstr>
      <vt:lpstr>Aptos Display</vt:lpstr>
      <vt:lpstr>Roboto</vt:lpstr>
      <vt:lpstr>等线</vt:lpstr>
      <vt:lpstr>楷体</vt:lpstr>
      <vt:lpstr>Arial</vt:lpstr>
      <vt:lpstr>Calibri</vt:lpstr>
      <vt:lpstr>Calibri Light</vt:lpstr>
      <vt:lpstr>Consolas</vt:lpstr>
      <vt:lpstr>Times New Roman</vt:lpstr>
      <vt:lpstr>Verdana</vt:lpstr>
      <vt:lpstr>Office 主题​​</vt:lpstr>
      <vt:lpstr>Linux网络管理综合实验作业 FTP与DNS综合配置</vt:lpstr>
      <vt:lpstr>实验任务与要求</vt:lpstr>
      <vt:lpstr>PowerPoint 演示文稿</vt:lpstr>
      <vt:lpstr>主配置文件</vt:lpstr>
      <vt:lpstr>虚拟用户的验证</vt:lpstr>
      <vt:lpstr>PowerPoint 演示文稿</vt:lpstr>
      <vt:lpstr>一、实验环境配置流程</vt:lpstr>
      <vt:lpstr>PowerPoint 演示文稿</vt:lpstr>
      <vt:lpstr>PowerPoint 演示文稿</vt:lpstr>
      <vt:lpstr>二、FTP 服务器基础配置流程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三、DNS 服务器配置流程： 正向解析、反向解析、负载均衡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四、FTP 服务权限限制与身份验证配置流程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五、如何体现有机结合，  如何体现保障服务安全的设置 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yin mi</dc:creator>
  <cp:lastModifiedBy>yin mi</cp:lastModifiedBy>
  <cp:revision>2</cp:revision>
  <dcterms:created xsi:type="dcterms:W3CDTF">2024-12-16T06:04:39Z</dcterms:created>
  <dcterms:modified xsi:type="dcterms:W3CDTF">2024-12-16T13:24:34Z</dcterms:modified>
</cp:coreProperties>
</file>